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7.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8.xml" ContentType="application/vnd.openxmlformats-officedocument.presentationml.comments+xml"/>
  <Override PartName="/ppt/notesSlides/notesSlide22.xml" ContentType="application/vnd.openxmlformats-officedocument.presentationml.notesSlide+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296" r:id="rId4"/>
    <p:sldId id="330" r:id="rId5"/>
    <p:sldId id="326" r:id="rId6"/>
    <p:sldId id="337" r:id="rId7"/>
    <p:sldId id="325" r:id="rId8"/>
    <p:sldId id="355" r:id="rId9"/>
    <p:sldId id="351" r:id="rId10"/>
    <p:sldId id="356" r:id="rId11"/>
    <p:sldId id="338" r:id="rId12"/>
    <p:sldId id="342" r:id="rId13"/>
    <p:sldId id="352" r:id="rId14"/>
    <p:sldId id="349" r:id="rId15"/>
    <p:sldId id="344"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82" autoAdjust="0"/>
    <p:restoredTop sz="43050" autoAdjust="0"/>
  </p:normalViewPr>
  <p:slideViewPr>
    <p:cSldViewPr snapToGrid="0">
      <p:cViewPr>
        <p:scale>
          <a:sx n="59" d="100"/>
          <a:sy n="59" d="100"/>
        </p:scale>
        <p:origin x="-332" y="-1376"/>
      </p:cViewPr>
      <p:guideLst>
        <p:guide orient="horz" pos="2160"/>
        <p:guide pos="2880"/>
        <p:guide orient="horz" pos="2161"/>
        <p:guide pos="3840"/>
      </p:guideLst>
    </p:cSldViewPr>
  </p:slideViewPr>
  <p:notesTextViewPr>
    <p:cViewPr>
      <p:scale>
        <a:sx n="3" d="2"/>
        <a:sy n="3" d="2"/>
      </p:scale>
      <p:origin x="0" y="-1152"/>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4-11T15:44:19.918" idx="7">
    <p:pos x="10" y="10"/>
    <p:text>Dennis to seperate this into 2 slides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09T22:41:04.681" idx="5">
    <p:pos x="10" y="10"/>
    <p:text>Bhavika to break into parts and animate the diagram.</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03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04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05 – Plus/Minus]</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Plus/Minus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out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 Input from Phase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TD (2-3) Aggregate team data and build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LR (2-5) Player selection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Merge (last 2 boxes) Team Win Prediction and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Shamorie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 provided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were listed on the graph. The first 3 are the current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02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03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1.</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2.</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description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cleansing, if needed – steps taken – what were the challenges with the data and steps taken to cleanse bring it to usable format (ETL – extract, transform, load steps). Technology/tools used for cleansing/analysis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Methods (methods, relevant outputs)</a:t>
            </a:r>
            <a:endParaRPr lang="en-CA" sz="32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Calibri" panose="020F0502020204030204" pitchFamily="34" charset="0"/>
              </a:rPr>
              <a:t>playgamelogs</a:t>
            </a:r>
            <a:r>
              <a:rPr lang="en-US" sz="2000" i="0" dirty="0">
                <a:effectLst/>
                <a:latin typeface="+mn-lt"/>
                <a:ea typeface="Calibri" panose="020F0502020204030204" pitchFamily="34" charset="0"/>
                <a:cs typeface="Calibri" panose="020F0502020204030204" pitchFamily="34" charset="0"/>
              </a:rPr>
              <a: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a:t>
            </a:r>
            <a:r>
              <a:rPr lang="en-US" sz="2000" dirty="0" err="1">
                <a:effectLst/>
                <a:latin typeface="+mn-lt"/>
                <a:ea typeface="Calibri" panose="020F0502020204030204" pitchFamily="34" charset="0"/>
                <a:cs typeface="Calibri" panose="020F0502020204030204" pitchFamily="34" charset="0"/>
              </a:rPr>
              <a:t>datasource</a:t>
            </a:r>
            <a:r>
              <a:rPr lang="en-US" sz="2000" dirty="0">
                <a:effectLst/>
                <a:latin typeface="+mn-lt"/>
                <a:ea typeface="Calibri" panose="020F0502020204030204" pitchFamily="34" charset="0"/>
                <a:cs typeface="Calibri" panose="020F050202020403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Calibri" panose="020F0502020204030204" pitchFamily="34" charset="0"/>
              </a:rPr>
              <a:t>PlayByPlay</a:t>
            </a:r>
            <a:r>
              <a:rPr lang="en-US" sz="2000" b="0" dirty="0">
                <a:solidFill>
                  <a:srgbClr val="2D2E2D"/>
                </a:solidFill>
                <a:latin typeface="+mn-lt"/>
                <a:cs typeface="Calibri" panose="020F0502020204030204" pitchFamily="34" charset="0"/>
              </a:rPr>
              <a:t> gets all activities for a game, we fetched stats for all games derived from the first Dataset. </a:t>
            </a:r>
            <a:r>
              <a:rPr lang="en-US" sz="2000" dirty="0">
                <a:solidFill>
                  <a:srgbClr val="2D2E2D"/>
                </a:solidFill>
                <a:latin typeface="+mn-lt"/>
                <a:cs typeface="Calibri" panose="020F050202020403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Calibri" panose="020F0502020204030204" pitchFamily="34" charset="0"/>
              </a:rPr>
              <a:t>HoopsHype</a:t>
            </a:r>
            <a:r>
              <a:rPr lang="en-US" sz="2000" b="0" dirty="0">
                <a:solidFill>
                  <a:srgbClr val="2D2E2D"/>
                </a:solidFill>
                <a:latin typeface="+mn-lt"/>
                <a:cs typeface="Calibri" panose="020F0502020204030204" pitchFamily="34" charset="0"/>
              </a:rPr>
              <a:t> website. These were obtained using web scraping in python. We are looking at current 489 NBA players.</a:t>
            </a:r>
            <a:r>
              <a:rPr lang="en-US" sz="2000" b="0" i="0" u="none" strike="noStrike" cap="none" dirty="0">
                <a:solidFill>
                  <a:schemeClr val="dk1"/>
                </a:solidFill>
                <a:latin typeface="+mn-lt"/>
                <a:cs typeface="Calibri" panose="020F0502020204030204" pitchFamily="34" charset="0"/>
                <a:sym typeface="Arial"/>
              </a:rPr>
              <a:t> </a:t>
            </a:r>
            <a:r>
              <a:rPr lang="en-US" sz="2000" dirty="0">
                <a:solidFill>
                  <a:srgbClr val="2D2E2D"/>
                </a:solidFill>
                <a:latin typeface="+mn-lt"/>
                <a:cs typeface="Calibri" panose="020F0502020204030204" pitchFamily="34" charset="0"/>
              </a:rPr>
              <a:t>We can relate this table to the </a:t>
            </a:r>
            <a:r>
              <a:rPr lang="en-US" sz="2000" dirty="0" err="1">
                <a:solidFill>
                  <a:srgbClr val="2D2E2D"/>
                </a:solidFill>
                <a:latin typeface="+mn-lt"/>
                <a:cs typeface="Calibri" panose="020F0502020204030204" pitchFamily="34" charset="0"/>
              </a:rPr>
              <a:t>Playergamelogs</a:t>
            </a:r>
            <a:r>
              <a:rPr lang="en-US" sz="2000" dirty="0">
                <a:solidFill>
                  <a:srgbClr val="2D2E2D"/>
                </a:solidFill>
                <a:latin typeface="+mn-lt"/>
                <a:cs typeface="Calibri" panose="020F050202020403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cs typeface="Calibri" panose="020F0502020204030204" pitchFamily="34" charset="0"/>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Calibri" panose="020F0502020204030204" pitchFamily="34" charset="0"/>
              </a:rPr>
              <a:t>Now I shall</a:t>
            </a:r>
            <a:r>
              <a:rPr lang="en-US" sz="1600" baseline="0" dirty="0">
                <a:latin typeface="+mn-lt"/>
                <a:cs typeface="Calibri" panose="020F0502020204030204" pitchFamily="34" charset="0"/>
              </a:rPr>
              <a:t> hand over to </a:t>
            </a:r>
            <a:r>
              <a:rPr lang="en-US" sz="1600" b="1" i="0" u="none" strike="noStrike" cap="none" dirty="0">
                <a:solidFill>
                  <a:schemeClr val="dk1"/>
                </a:solidFill>
                <a:effectLst/>
                <a:latin typeface="+mn-lt"/>
                <a:ea typeface="Arial"/>
                <a:cs typeface="Calibri" panose="020F050202020403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Calibri" panose="020F0502020204030204" pitchFamily="34" charset="0"/>
                <a:sym typeface="Arial"/>
              </a:rPr>
              <a:t>[NEXT SLIDE] </a:t>
            </a:r>
            <a:endParaRPr lang="en-US" sz="24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400" dirty="0">
              <a:latin typeface="+mn-lt"/>
              <a:cs typeface="Calibri" panose="020F0502020204030204" pitchFamily="34" charset="0"/>
            </a:endParaRPr>
          </a:p>
          <a:p>
            <a:endParaRPr lang="en-CA" sz="24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cap="none" dirty="0">
                <a:solidFill>
                  <a:schemeClr val="dk1"/>
                </a:solidFill>
                <a:effectLst/>
                <a:latin typeface="+mn-lt"/>
                <a:cs typeface="Arial"/>
                <a:sym typeface="Arial"/>
              </a:rPr>
              <a:t>Talk and move through the boxes but in groupings (</a:t>
            </a:r>
            <a:r>
              <a:rPr lang="en-US" sz="1800" b="1" i="0" u="none" strike="noStrike" cap="none" dirty="0" err="1">
                <a:solidFill>
                  <a:schemeClr val="dk1"/>
                </a:solidFill>
                <a:effectLst/>
                <a:latin typeface="+mn-lt"/>
                <a:cs typeface="Arial"/>
                <a:sym typeface="Arial"/>
              </a:rPr>
              <a:t>ie</a:t>
            </a:r>
            <a:r>
              <a:rPr lang="en-US" sz="1800" b="1" i="0" u="none" strike="noStrike" cap="none" dirty="0">
                <a:solidFill>
                  <a:schemeClr val="dk1"/>
                </a:solidFill>
                <a:effectLst/>
                <a:latin typeface="+mn-lt"/>
                <a:cs typeface="Arial"/>
                <a:sym typeface="Arial"/>
              </a:rPr>
              <a:t> boxing the 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1-2 ETL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3-7 Data enhancement/transformation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8-10 Preparation for modeling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11-13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a:solidFill>
                  <a:srgbClr val="2D2E2D"/>
                </a:solidFill>
                <a:latin typeface="+mn-lt"/>
                <a:ea typeface="+mn-ea"/>
                <a:cs typeface="+mn-cs"/>
              </a:rPr>
              <a:t>all-in-one basketball </a:t>
            </a:r>
            <a:r>
              <a:rPr lang="en-US" sz="1400" kern="1200" dirty="0">
                <a:solidFill>
                  <a:srgbClr val="2D2E2D"/>
                </a:solidFill>
                <a:latin typeface="+mn-lt"/>
                <a:ea typeface="+mn-ea"/>
                <a:cs typeface="+mn-cs"/>
              </a:rPr>
              <a:t>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Kyle]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From the chart, Kyle had the highest PIE with a value of 17.9.</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03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04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05 – Plus/Minus]</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Plus/Minus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out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comments" Target="../comments/commen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3707026" y="1470454"/>
            <a:ext cx="4039974" cy="420129"/>
          </a:xfrm>
        </p:spPr>
        <p:txBody>
          <a:bodyPr>
            <a:normAutofit fontScale="92500" lnSpcReduction="10000"/>
          </a:bodyPr>
          <a:lstStyle/>
          <a:p>
            <a:r>
              <a:rPr lang="en-US" sz="2400" dirty="0"/>
              <a:t>Analysis Comparison by Model</a:t>
            </a:r>
            <a:endParaRPr lang="en-CA" sz="2400" dirty="0"/>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3884563" y="1470454"/>
            <a:ext cx="5221337" cy="407774"/>
          </a:xfrm>
          <a:prstGeom prst="rect">
            <a:avLst/>
          </a:prstGeom>
        </p:spPr>
        <p:txBody>
          <a:bodyPr vert="horz" lIns="99569" tIns="49785" rIns="99569" bIns="49785" rtlCol="0">
            <a:normAutofit fontScale="925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2400" dirty="0"/>
              <a:t>Feature Comparison by Model</a:t>
            </a:r>
            <a:endParaRPr lang="en-CA" sz="2400" dirty="0"/>
          </a:p>
        </p:txBody>
      </p:sp>
      <p:pic>
        <p:nvPicPr>
          <p:cNvPr id="7" name="Picture 6">
            <a:extLst>
              <a:ext uri="{FF2B5EF4-FFF2-40B4-BE49-F238E27FC236}">
                <a16:creationId xmlns:a16="http://schemas.microsoft.com/office/drawing/2014/main" id="{6ADBD821-589D-48AF-BC55-CF99442ACC86}"/>
              </a:ext>
            </a:extLst>
          </p:cNvPr>
          <p:cNvPicPr/>
          <p:nvPr/>
        </p:nvPicPr>
        <p:blipFill>
          <a:blip r:embed="rId4"/>
          <a:stretch>
            <a:fillRect/>
          </a:stretch>
        </p:blipFill>
        <p:spPr>
          <a:xfrm>
            <a:off x="2769348" y="1889250"/>
            <a:ext cx="7817398" cy="4741737"/>
          </a:xfrm>
          <a:prstGeom prst="rect">
            <a:avLst/>
          </a:prstGeom>
        </p:spPr>
      </p:pic>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
                                            <p:txEl>
                                              <p:pRg st="0" end="0"/>
                                            </p:txEl>
                                          </p:spTgt>
                                        </p:tgtEl>
                                      </p:cBhvr>
                                    </p:animEffect>
                                    <p:set>
                                      <p:cBhvr>
                                        <p:cTn id="41" dur="1" fill="hold">
                                          <p:stCondLst>
                                            <p:cond delay="499"/>
                                          </p:stCondLst>
                                        </p:cTn>
                                        <p:tgtEl>
                                          <p:spTgt spid="5">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641556" y="2629463"/>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254943" y="2629465"/>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250654" y="2629463"/>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359900" y="2629463"/>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355844" y="3961486"/>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637500" y="3961485"/>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637500" y="5311818"/>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355843" y="5311818"/>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683443" y="2967797"/>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650223" y="2967797"/>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788400" y="2967797"/>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679387" y="5671832"/>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284972" y="3306131"/>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658444" y="3306131"/>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658444" y="4638153"/>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950764" y="5306575"/>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992651" y="5671832"/>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971708" y="4299819"/>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979944" y="1671826"/>
            <a:ext cx="6094206"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Phase 2 – Player Selection</a:t>
            </a:r>
          </a:p>
        </p:txBody>
      </p:sp>
    </p:spTree>
    <p:extLst>
      <p:ext uri="{BB962C8B-B14F-4D97-AF65-F5344CB8AC3E}">
        <p14:creationId xmlns:p14="http://schemas.microsoft.com/office/powerpoint/2010/main" val="8871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fade">
                                      <p:cBhvr>
                                        <p:cTn id="52" dur="500"/>
                                        <p:tgtEl>
                                          <p:spTgt spid="158"/>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fade">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2320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161" y="4067175"/>
            <a:ext cx="6929685" cy="2486025"/>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448550" y="1407138"/>
            <a:ext cx="4179207" cy="2355237"/>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40847" y="1371599"/>
            <a:ext cx="3934720" cy="2395863"/>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505700" y="2476499"/>
            <a:ext cx="4010025" cy="628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57250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65835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677400" y="541972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10600"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05375" y="53721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067425" y="54006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400925"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876800" y="40767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125582" y="1559878"/>
            <a:ext cx="292993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572500" y="1239342"/>
            <a:ext cx="292993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319070" y="6210764"/>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xit" presetSubtype="0" fill="hold" grpId="1"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xit" presetSubtype="0" fill="hold" grpId="1"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18856" y="5885546"/>
            <a:ext cx="5959549"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846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1940011"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89434"/>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extLst>
              <p:ext uri="{D42A27DB-BD31-4B8C-83A1-F6EECF244321}">
                <p14:modId xmlns:p14="http://schemas.microsoft.com/office/powerpoint/2010/main" val="470509117"/>
              </p:ext>
            </p:extLst>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5B9AD5-F8BE-46BC-90B6-2D4B4A2283D1}"/>
              </a:ext>
            </a:extLst>
          </p:cNvPr>
          <p:cNvPicPr>
            <a:picLocks noChangeAspect="1"/>
          </p:cNvPicPr>
          <p:nvPr/>
        </p:nvPicPr>
        <p:blipFill>
          <a:blip r:embed="rId3"/>
          <a:stretch>
            <a:fillRect/>
          </a:stretch>
        </p:blipFill>
        <p:spPr>
          <a:xfrm>
            <a:off x="2764465" y="3192222"/>
            <a:ext cx="8381330" cy="3144783"/>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sp>
        <p:nvSpPr>
          <p:cNvPr id="3" name="Rectangle 2">
            <a:extLst>
              <a:ext uri="{FF2B5EF4-FFF2-40B4-BE49-F238E27FC236}">
                <a16:creationId xmlns:a16="http://schemas.microsoft.com/office/drawing/2014/main" id="{4C858607-0827-44AC-B853-0A395C5520E6}"/>
              </a:ext>
            </a:extLst>
          </p:cNvPr>
          <p:cNvSpPr/>
          <p:nvPr/>
        </p:nvSpPr>
        <p:spPr>
          <a:xfrm>
            <a:off x="5232400" y="3771900"/>
            <a:ext cx="5913395"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1630710" y="1557587"/>
            <a:ext cx="10094199" cy="509867"/>
          </a:xfrm>
        </p:spPr>
        <p:txBody>
          <a:bodyPr/>
          <a:lstStyle/>
          <a:p>
            <a:pPr marL="0" indent="0" algn="ctr"/>
            <a:r>
              <a:rPr lang="en-US" altLang="ko-KR" dirty="0"/>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33678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9">
                                            <p:txEl>
                                              <p:pRg st="0" end="0"/>
                                            </p:txEl>
                                          </p:spTgt>
                                        </p:tgtEl>
                                        <p:attrNameLst>
                                          <p:attrName>style.visibility</p:attrName>
                                        </p:attrNameLst>
                                      </p:cBhvr>
                                      <p:to>
                                        <p:strVal val="visible"/>
                                      </p:to>
                                    </p:set>
                                    <p:animEffect transition="in" filter="fade">
                                      <p:cBhvr>
                                        <p:cTn id="90"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65892" y="2540538"/>
            <a:ext cx="5386130" cy="3860261"/>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339970"/>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914457" y="3523785"/>
            <a:ext cx="1453587" cy="153712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8001000" y="5900057"/>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026229"/>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8887" y="2808514"/>
            <a:ext cx="5377542" cy="3439886"/>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68978" y="1111640"/>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1200" dirty="0"/>
          </a:p>
          <a:p>
            <a:pPr marL="0" indent="0" algn="ctr"/>
            <a:r>
              <a:rPr lang="en-US" altLang="ko-KR" dirty="0"/>
              <a:t>Top 10 Toronto Raptors Player Impact Estimate (PIE) for Season Year 2019-20</a:t>
            </a:r>
          </a:p>
          <a:p>
            <a:pPr marL="0" indent="0" algn="ctr"/>
            <a:endParaRPr lang="en-US" altLang="ko-KR" sz="1200" b="1" dirty="0"/>
          </a:p>
          <a:p>
            <a:r>
              <a:rPr lang="en-US" altLang="en-US" sz="1200" dirty="0"/>
              <a:t>           </a:t>
            </a:r>
            <a:r>
              <a:rPr lang="en-CA" altLang="en-US" sz="1200" dirty="0"/>
              <a:t>PIE = [PTS + FGM + FTM - FGA - FTA + DREB + (0.5 * OREB) + AST + STL + (0.5 * BLK) - PF – TOV] / [</a:t>
            </a:r>
            <a:r>
              <a:rPr lang="en-CA" altLang="en-US" sz="1200" dirty="0" err="1"/>
              <a:t>GmPTS</a:t>
            </a:r>
            <a:r>
              <a:rPr lang="en-CA" altLang="en-US" sz="1200" dirty="0"/>
              <a:t> + </a:t>
            </a:r>
            <a:r>
              <a:rPr lang="en-CA" altLang="en-US" sz="1200" dirty="0" err="1"/>
              <a:t>GmFGM</a:t>
            </a:r>
            <a:r>
              <a:rPr lang="en-CA" altLang="en-US" sz="1200" dirty="0"/>
              <a:t> + </a:t>
            </a:r>
            <a:r>
              <a:rPr lang="en-CA" altLang="en-US" sz="1200" dirty="0" err="1"/>
              <a:t>GmFTM</a:t>
            </a:r>
            <a:r>
              <a:rPr lang="en-CA" altLang="en-US" sz="1200" dirty="0"/>
              <a:t> – </a:t>
            </a:r>
            <a:r>
              <a:rPr lang="en-CA" altLang="en-US" sz="1200" dirty="0" err="1"/>
              <a:t>GmFGA</a:t>
            </a:r>
            <a:endParaRPr lang="en-CA" altLang="en-US" sz="1200" dirty="0"/>
          </a:p>
          <a:p>
            <a:r>
              <a:rPr lang="en-CA" altLang="en-US" sz="1200" dirty="0"/>
              <a:t>	       - </a:t>
            </a:r>
            <a:r>
              <a:rPr lang="en-CA" altLang="en-US" sz="1200" dirty="0" err="1"/>
              <a:t>GmFTA</a:t>
            </a:r>
            <a:r>
              <a:rPr lang="en-CA" altLang="en-US" sz="1200" dirty="0"/>
              <a:t> + </a:t>
            </a:r>
            <a:r>
              <a:rPr lang="en-CA" altLang="en-US" sz="1200" dirty="0" err="1"/>
              <a:t>GmDREB</a:t>
            </a:r>
            <a:r>
              <a:rPr lang="en-CA" altLang="en-US" sz="1200" dirty="0"/>
              <a:t> + (0.5 * </a:t>
            </a:r>
            <a:r>
              <a:rPr lang="en-CA" altLang="en-US" sz="1200" dirty="0" err="1"/>
              <a:t>GmOREB</a:t>
            </a:r>
            <a:r>
              <a:rPr lang="en-CA" altLang="en-US" sz="1200" dirty="0"/>
              <a:t>) + </a:t>
            </a:r>
            <a:r>
              <a:rPr lang="en-CA" altLang="en-US" sz="1200" dirty="0" err="1"/>
              <a:t>GmAST</a:t>
            </a:r>
            <a:r>
              <a:rPr lang="en-CA" altLang="en-US" sz="1200" dirty="0"/>
              <a:t> + </a:t>
            </a:r>
            <a:r>
              <a:rPr lang="en-CA" altLang="en-US" sz="1200" dirty="0" err="1"/>
              <a:t>GmSTL</a:t>
            </a:r>
            <a:r>
              <a:rPr lang="en-CA" altLang="en-US" sz="1200" dirty="0"/>
              <a:t> + (0.5 * </a:t>
            </a:r>
            <a:r>
              <a:rPr lang="en-CA" altLang="en-US" sz="1200" dirty="0" err="1"/>
              <a:t>GmBLK</a:t>
            </a:r>
            <a:r>
              <a:rPr lang="en-CA" altLang="en-US" sz="1200" dirty="0"/>
              <a:t>) - </a:t>
            </a:r>
            <a:r>
              <a:rPr lang="en-CA" altLang="en-US" sz="1200" dirty="0" err="1"/>
              <a:t>GmPF</a:t>
            </a:r>
            <a:r>
              <a:rPr lang="en-CA" altLang="en-US" sz="1200" dirty="0"/>
              <a:t> – </a:t>
            </a:r>
            <a:r>
              <a:rPr lang="en-CA" altLang="en-US" sz="1200" dirty="0" err="1"/>
              <a:t>GmTOV</a:t>
            </a:r>
            <a:r>
              <a:rPr lang="en-CA" altLang="en-US" sz="1200" dirty="0"/>
              <a:t>]</a:t>
            </a: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657435" cy="1752690"/>
          </a:xfrm>
          <a:prstGeom prst="rect">
            <a:avLst/>
          </a:prstGeom>
        </p:spPr>
      </p:pic>
    </p:spTree>
    <p:extLst>
      <p:ext uri="{BB962C8B-B14F-4D97-AF65-F5344CB8AC3E}">
        <p14:creationId xmlns:p14="http://schemas.microsoft.com/office/powerpoint/2010/main" val="330342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3707026" y="1470454"/>
            <a:ext cx="4039974" cy="420129"/>
          </a:xfrm>
        </p:spPr>
        <p:txBody>
          <a:bodyPr>
            <a:normAutofit fontScale="92500" lnSpcReduction="10000"/>
          </a:bodyPr>
          <a:lstStyle/>
          <a:p>
            <a:r>
              <a:rPr lang="en-US" sz="2400" dirty="0"/>
              <a:t>Analysis Comparison by Model</a:t>
            </a:r>
            <a:endParaRPr lang="en-CA" sz="2400" dirty="0"/>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3884563" y="1470454"/>
            <a:ext cx="5221337" cy="407774"/>
          </a:xfrm>
          <a:prstGeom prst="rect">
            <a:avLst/>
          </a:prstGeom>
        </p:spPr>
        <p:txBody>
          <a:bodyPr vert="horz" lIns="99569" tIns="49785" rIns="99569" bIns="49785" rtlCol="0">
            <a:normAutofit fontScale="925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2400" dirty="0"/>
              <a:t>Feature Comparison by Model</a:t>
            </a:r>
            <a:endParaRPr lang="en-CA" sz="2400" dirty="0"/>
          </a:p>
        </p:txBody>
      </p:sp>
      <p:pic>
        <p:nvPicPr>
          <p:cNvPr id="7" name="Picture 6">
            <a:extLst>
              <a:ext uri="{FF2B5EF4-FFF2-40B4-BE49-F238E27FC236}">
                <a16:creationId xmlns:a16="http://schemas.microsoft.com/office/drawing/2014/main" id="{6ADBD821-589D-48AF-BC55-CF99442ACC86}"/>
              </a:ext>
            </a:extLst>
          </p:cNvPr>
          <p:cNvPicPr/>
          <p:nvPr/>
        </p:nvPicPr>
        <p:blipFill>
          <a:blip r:embed="rId4"/>
          <a:stretch>
            <a:fillRect/>
          </a:stretch>
        </p:blipFill>
        <p:spPr>
          <a:xfrm>
            <a:off x="2769348" y="1889250"/>
            <a:ext cx="7817398" cy="4741737"/>
          </a:xfrm>
          <a:prstGeom prst="rect">
            <a:avLst/>
          </a:prstGeom>
        </p:spPr>
      </p:pic>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
                                            <p:txEl>
                                              <p:pRg st="0" end="0"/>
                                            </p:txEl>
                                          </p:spTgt>
                                        </p:tgtEl>
                                      </p:cBhvr>
                                    </p:animEffect>
                                    <p:set>
                                      <p:cBhvr>
                                        <p:cTn id="41" dur="1" fill="hold">
                                          <p:stCondLst>
                                            <p:cond delay="499"/>
                                          </p:stCondLst>
                                        </p:cTn>
                                        <p:tgtEl>
                                          <p:spTgt spid="5">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3" grpId="0" animBg="1"/>
      <p:bldP spid="3" grpId="1"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14076</TotalTime>
  <Words>5207</Words>
  <Application>Microsoft Office PowerPoint</Application>
  <PresentationFormat>Custom</PresentationFormat>
  <Paragraphs>626</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Noto Sans</vt:lpstr>
      <vt:lpstr>굴림체</vt:lpstr>
      <vt:lpstr>Calibri Light</vt:lpstr>
      <vt:lpstr>Times New Roman</vt:lpstr>
      <vt:lpstr>Wingdings</vt:lpstr>
      <vt:lpstr>Symbol</vt:lpstr>
      <vt:lpstr>Arial</vt:lpstr>
      <vt:lpstr>맑은 고딕</vt:lpstr>
      <vt:lpstr>Calibri</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421</cp:revision>
  <dcterms:created xsi:type="dcterms:W3CDTF">2010-02-01T08:03:16Z</dcterms:created>
  <dcterms:modified xsi:type="dcterms:W3CDTF">2021-04-11T22:45:18Z</dcterms:modified>
  <cp:category>www.slidemembers.com</cp:category>
</cp:coreProperties>
</file>